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56" r:id="rId2"/>
    <p:sldId id="257" r:id="rId3"/>
    <p:sldId id="258" r:id="rId4"/>
    <p:sldId id="259" r:id="rId5"/>
    <p:sldId id="260" r:id="rId6"/>
    <p:sldId id="261" r:id="rId7"/>
    <p:sldId id="263" r:id="rId8"/>
    <p:sldId id="267" r:id="rId9"/>
    <p:sldId id="262" r:id="rId10"/>
    <p:sldId id="264"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C8633D-91CF-48AB-9DCD-CEB2B99A0A6D}" type="datetimeFigureOut">
              <a:rPr lang="en-US" smtClean="0"/>
              <a:t>12/13/2013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B0237D-CBAA-4ACF-9C0B-05FBBE26E78D}"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FB0237D-CBAA-4ACF-9C0B-05FBBE26E78D}" type="slidenum">
              <a:rPr lang="en-US" smtClean="0"/>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DB6E490D-3174-4213-93FD-93E596435B59}" type="datetimeFigureOut">
              <a:rPr lang="en-US" smtClean="0"/>
              <a:t>12/13/2013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898DEC9-5DED-4E0D-B915-49D35FD7574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B6E490D-3174-4213-93FD-93E596435B59}" type="datetimeFigureOut">
              <a:rPr lang="en-US" smtClean="0"/>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98DEC9-5DED-4E0D-B915-49D35FD7574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DB6E490D-3174-4213-93FD-93E596435B59}" type="datetimeFigureOut">
              <a:rPr lang="en-US" smtClean="0"/>
              <a:t>12/13/2013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898DEC9-5DED-4E0D-B915-49D35FD7574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B6E490D-3174-4213-93FD-93E596435B59}" type="datetimeFigureOut">
              <a:rPr lang="en-US" smtClean="0"/>
              <a:t>12/13/2013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898DEC9-5DED-4E0D-B915-49D35FD75744}"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B6E490D-3174-4213-93FD-93E596435B59}" type="datetimeFigureOut">
              <a:rPr lang="en-US" smtClean="0"/>
              <a:t>12/13/2013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898DEC9-5DED-4E0D-B915-49D35FD75744}"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DB6E490D-3174-4213-93FD-93E596435B59}" type="datetimeFigureOut">
              <a:rPr lang="en-US" smtClean="0"/>
              <a:t>12/13/2013</a:t>
            </a:fld>
            <a:endParaRPr lang="en-US"/>
          </a:p>
        </p:txBody>
      </p:sp>
      <p:sp>
        <p:nvSpPr>
          <p:cNvPr id="10" name="Slide Number Placeholder 9"/>
          <p:cNvSpPr>
            <a:spLocks noGrp="1"/>
          </p:cNvSpPr>
          <p:nvPr>
            <p:ph type="sldNum" sz="quarter" idx="16"/>
          </p:nvPr>
        </p:nvSpPr>
        <p:spPr/>
        <p:txBody>
          <a:bodyPr rtlCol="0"/>
          <a:lstStyle/>
          <a:p>
            <a:fld id="{B898DEC9-5DED-4E0D-B915-49D35FD75744}"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DB6E490D-3174-4213-93FD-93E596435B59}" type="datetimeFigureOut">
              <a:rPr lang="en-US" smtClean="0"/>
              <a:t>12/13/2013</a:t>
            </a:fld>
            <a:endParaRPr lang="en-US"/>
          </a:p>
        </p:txBody>
      </p:sp>
      <p:sp>
        <p:nvSpPr>
          <p:cNvPr id="12" name="Slide Number Placeholder 11"/>
          <p:cNvSpPr>
            <a:spLocks noGrp="1"/>
          </p:cNvSpPr>
          <p:nvPr>
            <p:ph type="sldNum" sz="quarter" idx="16"/>
          </p:nvPr>
        </p:nvSpPr>
        <p:spPr/>
        <p:txBody>
          <a:bodyPr rtlCol="0"/>
          <a:lstStyle/>
          <a:p>
            <a:fld id="{B898DEC9-5DED-4E0D-B915-49D35FD75744}"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B6E490D-3174-4213-93FD-93E596435B59}" type="datetimeFigureOut">
              <a:rPr lang="en-US" smtClean="0"/>
              <a:t>12/13/2013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898DEC9-5DED-4E0D-B915-49D35FD7574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6E490D-3174-4213-93FD-93E596435B59}" type="datetimeFigureOut">
              <a:rPr lang="en-US" smtClean="0"/>
              <a:t>12/13/2013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898DEC9-5DED-4E0D-B915-49D35FD7574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B6E490D-3174-4213-93FD-93E596435B59}" type="datetimeFigureOut">
              <a:rPr lang="en-US" smtClean="0"/>
              <a:t>12/13/2013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898DEC9-5DED-4E0D-B915-49D35FD75744}"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DB6E490D-3174-4213-93FD-93E596435B59}" type="datetimeFigureOut">
              <a:rPr lang="en-US" smtClean="0"/>
              <a:t>12/13/2013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898DEC9-5DED-4E0D-B915-49D35FD75744}"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DB6E490D-3174-4213-93FD-93E596435B59}" type="datetimeFigureOut">
              <a:rPr lang="en-US" smtClean="0"/>
              <a:t>12/13/2013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898DEC9-5DED-4E0D-B915-49D35FD7574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Sierra Club</a:t>
            </a:r>
            <a:endParaRPr lang="en-US" dirty="0"/>
          </a:p>
        </p:txBody>
      </p:sp>
      <p:sp>
        <p:nvSpPr>
          <p:cNvPr id="3" name="Subtitle 2"/>
          <p:cNvSpPr>
            <a:spLocks noGrp="1"/>
          </p:cNvSpPr>
          <p:nvPr>
            <p:ph type="subTitle" idx="1"/>
          </p:nvPr>
        </p:nvSpPr>
        <p:spPr/>
        <p:txBody>
          <a:bodyPr/>
          <a:lstStyle/>
          <a:p>
            <a:r>
              <a:rPr lang="en-US" dirty="0" err="1" smtClean="0"/>
              <a:t>Jalin</a:t>
            </a:r>
            <a:r>
              <a:rPr lang="en-US" dirty="0" smtClean="0"/>
              <a:t> Cunningham</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Congressional Debacles</a:t>
            </a:r>
            <a:endParaRPr lang="en-US" dirty="0"/>
          </a:p>
        </p:txBody>
      </p:sp>
      <p:sp>
        <p:nvSpPr>
          <p:cNvPr id="3" name="Content Placeholder 2"/>
          <p:cNvSpPr>
            <a:spLocks noGrp="1"/>
          </p:cNvSpPr>
          <p:nvPr>
            <p:ph sz="quarter" idx="1"/>
          </p:nvPr>
        </p:nvSpPr>
        <p:spPr>
          <a:xfrm>
            <a:off x="609600" y="1600200"/>
            <a:ext cx="4267200" cy="5257800"/>
          </a:xfrm>
        </p:spPr>
        <p:txBody>
          <a:bodyPr>
            <a:normAutofit/>
          </a:bodyPr>
          <a:lstStyle/>
          <a:p>
            <a:r>
              <a:rPr lang="en-US" dirty="0" smtClean="0"/>
              <a:t>The Sierra Club sponsored full-page ads in the New York Times and the Washington Post that asked readers, “Would you flood the Sistine Chapel too?”</a:t>
            </a:r>
          </a:p>
          <a:p>
            <a:r>
              <a:rPr lang="en-US" dirty="0" smtClean="0"/>
              <a:t>The IRS shut down this campaign immediately and almost banned the club in 1966.</a:t>
            </a:r>
            <a:endParaRPr lang="en-US" dirty="0"/>
          </a:p>
        </p:txBody>
      </p:sp>
      <p:pic>
        <p:nvPicPr>
          <p:cNvPr id="15362" name="Picture 2" descr="http://content.sierraclub.org/sites/default/files/gc_ad_c1966sistine2_0.jpg"/>
          <p:cNvPicPr>
            <a:picLocks noChangeAspect="1" noChangeArrowheads="1"/>
          </p:cNvPicPr>
          <p:nvPr/>
        </p:nvPicPr>
        <p:blipFill>
          <a:blip r:embed="rId3" cstate="print"/>
          <a:srcRect/>
          <a:stretch>
            <a:fillRect/>
          </a:stretch>
        </p:blipFill>
        <p:spPr bwMode="auto">
          <a:xfrm>
            <a:off x="5257800" y="1630680"/>
            <a:ext cx="3716215" cy="522732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Website &amp; Mobilization</a:t>
            </a:r>
            <a:endParaRPr lang="en-US" dirty="0"/>
          </a:p>
        </p:txBody>
      </p:sp>
      <p:sp>
        <p:nvSpPr>
          <p:cNvPr id="3" name="Content Placeholder 2"/>
          <p:cNvSpPr>
            <a:spLocks noGrp="1"/>
          </p:cNvSpPr>
          <p:nvPr>
            <p:ph sz="quarter" idx="1"/>
          </p:nvPr>
        </p:nvSpPr>
        <p:spPr/>
        <p:txBody>
          <a:bodyPr/>
          <a:lstStyle/>
          <a:p>
            <a:r>
              <a:rPr lang="en-US" dirty="0" smtClean="0"/>
              <a:t>Sierraclub.org employs many images of beautiful natural landscapes on their website as well as pictures of rare wildlife.</a:t>
            </a:r>
          </a:p>
          <a:p>
            <a:r>
              <a:rPr lang="en-US" dirty="0" smtClean="0"/>
              <a:t>The website also advertizes the fact that you can meet new people and travel to remote locations such as Alaska and the Lower 48 if you join their club.</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 Involved</a:t>
            </a:r>
            <a:endParaRPr lang="en-US" dirty="0"/>
          </a:p>
        </p:txBody>
      </p:sp>
      <p:sp>
        <p:nvSpPr>
          <p:cNvPr id="3" name="Content Placeholder 2"/>
          <p:cNvSpPr>
            <a:spLocks noGrp="1"/>
          </p:cNvSpPr>
          <p:nvPr>
            <p:ph sz="quarter" idx="1"/>
          </p:nvPr>
        </p:nvSpPr>
        <p:spPr/>
        <p:txBody>
          <a:bodyPr/>
          <a:lstStyle/>
          <a:p>
            <a:r>
              <a:rPr lang="en-US" dirty="0" smtClean="0"/>
              <a:t>To get involved with the Sierra Club, you can give monetary donations or participate in local outings:</a:t>
            </a:r>
            <a:endParaRPr lang="en-US" dirty="0" smtClean="0"/>
          </a:p>
          <a:p>
            <a:pPr>
              <a:buNone/>
            </a:pPr>
            <a:r>
              <a:rPr lang="en-US" dirty="0" smtClean="0"/>
              <a:t> </a:t>
            </a:r>
            <a:r>
              <a:rPr lang="en-US" dirty="0" smtClean="0"/>
              <a:t>          - film screenings</a:t>
            </a:r>
          </a:p>
          <a:p>
            <a:pPr>
              <a:buNone/>
            </a:pPr>
            <a:r>
              <a:rPr lang="en-US" dirty="0" smtClean="0"/>
              <a:t> </a:t>
            </a:r>
            <a:r>
              <a:rPr lang="en-US" dirty="0" smtClean="0"/>
              <a:t>          - ski, snowboard, and snowshoe outings</a:t>
            </a:r>
          </a:p>
          <a:p>
            <a:pPr>
              <a:buNone/>
            </a:pPr>
            <a:r>
              <a:rPr lang="en-US" dirty="0" smtClean="0"/>
              <a:t> </a:t>
            </a:r>
            <a:r>
              <a:rPr lang="en-US" dirty="0" smtClean="0"/>
              <a:t>          - book clubs</a:t>
            </a:r>
          </a:p>
          <a:p>
            <a:pPr>
              <a:buNone/>
            </a:pPr>
            <a:r>
              <a:rPr lang="en-US" dirty="0" smtClean="0"/>
              <a:t> </a:t>
            </a:r>
            <a:r>
              <a:rPr lang="en-US" dirty="0" smtClean="0"/>
              <a:t>          - holiday events</a:t>
            </a:r>
          </a:p>
          <a:p>
            <a:pPr>
              <a:buNone/>
            </a:pPr>
            <a:r>
              <a:rPr lang="en-US" dirty="0" smtClean="0"/>
              <a:t> </a:t>
            </a:r>
            <a:r>
              <a:rPr lang="en-US" dirty="0" smtClean="0"/>
              <a:t>          - hikes</a:t>
            </a:r>
          </a:p>
          <a:p>
            <a:pPr>
              <a:buNone/>
            </a:pPr>
            <a:r>
              <a:rPr lang="en-US" dirty="0" smtClean="0"/>
              <a:t> </a:t>
            </a:r>
            <a:r>
              <a:rPr lang="en-US" dirty="0" smtClean="0"/>
              <a:t>          - singles events</a:t>
            </a:r>
          </a:p>
        </p:txBody>
      </p:sp>
      <p:pic>
        <p:nvPicPr>
          <p:cNvPr id="1026" name="Picture 2" descr="http://adventure.nationalgeographic.com/adventure-ratings-09/sierra-club.jpg"/>
          <p:cNvPicPr>
            <a:picLocks noChangeAspect="1" noChangeArrowheads="1"/>
          </p:cNvPicPr>
          <p:nvPr/>
        </p:nvPicPr>
        <p:blipFill>
          <a:blip r:embed="rId2" cstate="print"/>
          <a:srcRect/>
          <a:stretch>
            <a:fillRect/>
          </a:stretch>
        </p:blipFill>
        <p:spPr bwMode="auto">
          <a:xfrm>
            <a:off x="4495800" y="3810000"/>
            <a:ext cx="4476750" cy="263842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sz="quarter" idx="1"/>
          </p:nvPr>
        </p:nvSpPr>
        <p:spPr>
          <a:xfrm>
            <a:off x="612648" y="1600200"/>
            <a:ext cx="7997952" cy="3352800"/>
          </a:xfrm>
        </p:spPr>
        <p:txBody>
          <a:bodyPr>
            <a:normAutofit fontScale="92500" lnSpcReduction="20000"/>
          </a:bodyPr>
          <a:lstStyle/>
          <a:p>
            <a:r>
              <a:rPr lang="en-US" dirty="0" smtClean="0"/>
              <a:t>The Sierra Club was founded in 1892 by John Muir.</a:t>
            </a:r>
          </a:p>
          <a:p>
            <a:r>
              <a:rPr lang="en-US" dirty="0" smtClean="0"/>
              <a:t>Muir was an avid environmentalist and conversationalist who teamed up with Robert Underwood Johnson, a journalist who wrote for The Century Magazine and Scribner’s Monthly) to turn Yosemite Valley into national parkland.</a:t>
            </a:r>
          </a:p>
          <a:p>
            <a:r>
              <a:rPr lang="en-US" dirty="0" smtClean="0"/>
              <a:t>Muir and Johnson took a huge part in creating America’s second national park, Yosemite National Park, in 1891.</a:t>
            </a:r>
          </a:p>
          <a:p>
            <a:endParaRPr lang="en-US" dirty="0" smtClean="0"/>
          </a:p>
        </p:txBody>
      </p:sp>
      <p:pic>
        <p:nvPicPr>
          <p:cNvPr id="22532" name="Picture 4" descr="http://www-tc.pbs.org/nationalparks/media/photos/00000/S0952-header.jpg"/>
          <p:cNvPicPr>
            <a:picLocks noChangeAspect="1" noChangeArrowheads="1"/>
          </p:cNvPicPr>
          <p:nvPr/>
        </p:nvPicPr>
        <p:blipFill>
          <a:blip r:embed="rId2" cstate="print"/>
          <a:srcRect/>
          <a:stretch>
            <a:fillRect/>
          </a:stretch>
        </p:blipFill>
        <p:spPr bwMode="auto">
          <a:xfrm>
            <a:off x="2362200" y="4921250"/>
            <a:ext cx="4648200" cy="193675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sz="quarter" idx="1"/>
          </p:nvPr>
        </p:nvSpPr>
        <p:spPr>
          <a:xfrm>
            <a:off x="612648" y="1600200"/>
            <a:ext cx="5788152" cy="5029200"/>
          </a:xfrm>
        </p:spPr>
        <p:txBody>
          <a:bodyPr>
            <a:normAutofit fontScale="85000" lnSpcReduction="20000"/>
          </a:bodyPr>
          <a:lstStyle/>
          <a:p>
            <a:r>
              <a:rPr lang="en-US" dirty="0" smtClean="0"/>
              <a:t>On another one of Muir’s campaigns where he attempted to turn parts of the Sierra Nevada into national parkland in 1889, Johnson told Muir to launch an environmental organization modeled after the east coast Appalachian Mountain Club.</a:t>
            </a:r>
          </a:p>
          <a:p>
            <a:r>
              <a:rPr lang="en-US" dirty="0" smtClean="0"/>
              <a:t>Muir took Johnson’s advice and created the Sierra Club in May 1892.</a:t>
            </a:r>
          </a:p>
          <a:p>
            <a:r>
              <a:rPr lang="en-US" dirty="0" smtClean="0"/>
              <a:t>Scientists and professors from the University of California at Berkeley and Stanford University, as well as attorney Warren Olney helped publicize the club.</a:t>
            </a:r>
          </a:p>
          <a:p>
            <a:r>
              <a:rPr lang="en-US" dirty="0" smtClean="0"/>
              <a:t>John Muir served as the club’s president until his death in 1914.</a:t>
            </a:r>
          </a:p>
        </p:txBody>
      </p:sp>
      <p:pic>
        <p:nvPicPr>
          <p:cNvPr id="21506" name="Picture 2" descr="http://www.sierraclubhawaii.com/resources/goodlogo.GIF"/>
          <p:cNvPicPr>
            <a:picLocks noChangeAspect="1" noChangeArrowheads="1"/>
          </p:cNvPicPr>
          <p:nvPr/>
        </p:nvPicPr>
        <p:blipFill>
          <a:blip r:embed="rId2" cstate="print"/>
          <a:srcRect/>
          <a:stretch>
            <a:fillRect/>
          </a:stretch>
        </p:blipFill>
        <p:spPr bwMode="auto">
          <a:xfrm>
            <a:off x="6353907" y="1981200"/>
            <a:ext cx="2790093" cy="42672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At first, the Sierra Club’s main goals were to establish the Glacier and Mount Rainier national parks and to convince the state of California to turn over more of Yosemite Valley to the federal government.</a:t>
            </a:r>
          </a:p>
          <a:p>
            <a:r>
              <a:rPr lang="en-US" dirty="0" smtClean="0"/>
              <a:t>As time progressed, members took a more recreational and social approach and worked to hold outing, improve trails, and build huts and lodges in the wilderness.</a:t>
            </a:r>
          </a:p>
          <a:p>
            <a:r>
              <a:rPr lang="en-US" dirty="0" smtClean="0"/>
              <a:t>Current goals include preserving fossil fuels through alternative energy and limiting population growth.</a:t>
            </a:r>
          </a:p>
          <a:p>
            <a:r>
              <a:rPr lang="en-US" dirty="0" smtClean="0"/>
              <a:t>The main goal of the Sierra Club is to get people to enjoy and appreciate their natural surroundings.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Mission Statement</a:t>
            </a:r>
            <a:endParaRPr lang="en-US" dirty="0"/>
          </a:p>
        </p:txBody>
      </p:sp>
      <p:sp>
        <p:nvSpPr>
          <p:cNvPr id="3" name="Content Placeholder 2"/>
          <p:cNvSpPr>
            <a:spLocks noGrp="1"/>
          </p:cNvSpPr>
          <p:nvPr>
            <p:ph sz="quarter" idx="1"/>
          </p:nvPr>
        </p:nvSpPr>
        <p:spPr/>
        <p:txBody>
          <a:bodyPr/>
          <a:lstStyle/>
          <a:p>
            <a:pPr>
              <a:buNone/>
            </a:pPr>
            <a:r>
              <a:rPr lang="en-US" i="1" dirty="0"/>
              <a:t> </a:t>
            </a:r>
            <a:r>
              <a:rPr lang="en-US" i="1" dirty="0" smtClean="0"/>
              <a:t>  “To explore, enjoy, and protect the wild places of the earth; To practice and promote the responsible use of the earth's ecosystems and resources; To educate and enlist humanity to protect and restore the quality of the natural and human environment; and to use all lawful means to carry out these objectives.”</a:t>
            </a:r>
            <a:endParaRPr lang="en-US" i="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Membership</a:t>
            </a:r>
            <a:endParaRPr lang="en-US" dirty="0"/>
          </a:p>
        </p:txBody>
      </p:sp>
      <p:sp>
        <p:nvSpPr>
          <p:cNvPr id="3" name="Content Placeholder 2"/>
          <p:cNvSpPr>
            <a:spLocks noGrp="1"/>
          </p:cNvSpPr>
          <p:nvPr>
            <p:ph sz="quarter" idx="1"/>
          </p:nvPr>
        </p:nvSpPr>
        <p:spPr>
          <a:xfrm>
            <a:off x="612648" y="1600200"/>
            <a:ext cx="4492752" cy="4800600"/>
          </a:xfrm>
        </p:spPr>
        <p:txBody>
          <a:bodyPr>
            <a:normAutofit fontScale="92500"/>
          </a:bodyPr>
          <a:lstStyle/>
          <a:p>
            <a:r>
              <a:rPr lang="en-US" dirty="0" smtClean="0"/>
              <a:t>Noteworthy Sierra Club members include </a:t>
            </a:r>
            <a:r>
              <a:rPr lang="en-US" dirty="0" err="1" smtClean="0"/>
              <a:t>Ansel</a:t>
            </a:r>
            <a:r>
              <a:rPr lang="en-US" dirty="0" smtClean="0"/>
              <a:t> Adams and David Brower. </a:t>
            </a:r>
          </a:p>
          <a:p>
            <a:r>
              <a:rPr lang="en-US" dirty="0" smtClean="0"/>
              <a:t>FDR’s New Deal brought thousands of liberal Democrats to the club in the late 30s and early 40s.</a:t>
            </a:r>
          </a:p>
          <a:p>
            <a:r>
              <a:rPr lang="en-US" dirty="0" smtClean="0"/>
              <a:t>To join the Sierra Club, you can sign up on their website (sierraclub.org) with as little as a $15 donation.</a:t>
            </a:r>
          </a:p>
        </p:txBody>
      </p:sp>
      <p:pic>
        <p:nvPicPr>
          <p:cNvPr id="18434" name="Picture 2" descr="http://www.history.com/images/media/slideshow/teddy-roosevelt/theodore-roosevelt-yosemite.jpg"/>
          <p:cNvPicPr>
            <a:picLocks noChangeAspect="1" noChangeArrowheads="1"/>
          </p:cNvPicPr>
          <p:nvPr/>
        </p:nvPicPr>
        <p:blipFill>
          <a:blip r:embed="rId2" cstate="print"/>
          <a:srcRect/>
          <a:stretch>
            <a:fillRect/>
          </a:stretch>
        </p:blipFill>
        <p:spPr bwMode="auto">
          <a:xfrm>
            <a:off x="5105400" y="2209800"/>
            <a:ext cx="3674888" cy="29718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a:t>
            </a:r>
            <a:endParaRPr lang="en-US" dirty="0"/>
          </a:p>
        </p:txBody>
      </p:sp>
      <p:sp>
        <p:nvSpPr>
          <p:cNvPr id="3" name="Content Placeholder 2"/>
          <p:cNvSpPr>
            <a:spLocks noGrp="1"/>
          </p:cNvSpPr>
          <p:nvPr>
            <p:ph sz="quarter" idx="1"/>
          </p:nvPr>
        </p:nvSpPr>
        <p:spPr/>
        <p:txBody>
          <a:bodyPr/>
          <a:lstStyle/>
          <a:p>
            <a:r>
              <a:rPr lang="en-US" dirty="0" smtClean="0"/>
              <a:t>The Sierra Club’s major issues to date are:</a:t>
            </a:r>
          </a:p>
          <a:p>
            <a:pPr>
              <a:buNone/>
            </a:pPr>
            <a:r>
              <a:rPr lang="en-US" dirty="0"/>
              <a:t> </a:t>
            </a:r>
            <a:r>
              <a:rPr lang="en-US" dirty="0" smtClean="0"/>
              <a:t>       -encouraging alternative energy</a:t>
            </a:r>
          </a:p>
          <a:p>
            <a:pPr>
              <a:buNone/>
            </a:pPr>
            <a:r>
              <a:rPr lang="en-US" dirty="0"/>
              <a:t> </a:t>
            </a:r>
            <a:r>
              <a:rPr lang="en-US" dirty="0" smtClean="0"/>
              <a:t>       -opposition to dams</a:t>
            </a:r>
          </a:p>
          <a:p>
            <a:pPr>
              <a:buNone/>
            </a:pPr>
            <a:r>
              <a:rPr lang="en-US" dirty="0"/>
              <a:t> </a:t>
            </a:r>
            <a:r>
              <a:rPr lang="en-US" dirty="0" smtClean="0"/>
              <a:t>       -opposition to population growth</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www.sierraclub.org/pressroom/media/2011/2011-07-coal-ad-4.jpg"/>
          <p:cNvPicPr>
            <a:picLocks noChangeAspect="1" noChangeArrowheads="1"/>
          </p:cNvPicPr>
          <p:nvPr/>
        </p:nvPicPr>
        <p:blipFill>
          <a:blip r:embed="rId2" cstate="print"/>
          <a:srcRect/>
          <a:stretch>
            <a:fillRect/>
          </a:stretch>
        </p:blipFill>
        <p:spPr bwMode="auto">
          <a:xfrm>
            <a:off x="0" y="685799"/>
            <a:ext cx="2895600" cy="5495605"/>
          </a:xfrm>
          <a:prstGeom prst="rect">
            <a:avLst/>
          </a:prstGeom>
          <a:noFill/>
        </p:spPr>
      </p:pic>
      <p:pic>
        <p:nvPicPr>
          <p:cNvPr id="24578" name="Picture 2" descr="http://c1planetsavecom.wpengine.netdna-cdn.com/files/2011/07/sierra-club-coal-ads.jpg"/>
          <p:cNvPicPr>
            <a:picLocks noChangeAspect="1" noChangeArrowheads="1"/>
          </p:cNvPicPr>
          <p:nvPr/>
        </p:nvPicPr>
        <p:blipFill>
          <a:blip r:embed="rId3" cstate="print"/>
          <a:srcRect/>
          <a:stretch>
            <a:fillRect/>
          </a:stretch>
        </p:blipFill>
        <p:spPr bwMode="auto">
          <a:xfrm>
            <a:off x="3200400" y="685800"/>
            <a:ext cx="2895600" cy="5496169"/>
          </a:xfrm>
          <a:prstGeom prst="rect">
            <a:avLst/>
          </a:prstGeom>
          <a:noFill/>
        </p:spPr>
      </p:pic>
      <p:pic>
        <p:nvPicPr>
          <p:cNvPr id="24580" name="Picture 4" descr="http://www.sierraclub.org/pressroom/media/2011/2011-07-coal-ad-1.jpg"/>
          <p:cNvPicPr>
            <a:picLocks noChangeAspect="1" noChangeArrowheads="1"/>
          </p:cNvPicPr>
          <p:nvPr/>
        </p:nvPicPr>
        <p:blipFill>
          <a:blip r:embed="rId4" cstate="print"/>
          <a:srcRect/>
          <a:stretch>
            <a:fillRect/>
          </a:stretch>
        </p:blipFill>
        <p:spPr bwMode="auto">
          <a:xfrm>
            <a:off x="6324600" y="609600"/>
            <a:ext cx="2819400" cy="555824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Congressional Debacles</a:t>
            </a:r>
            <a:endParaRPr lang="en-US" dirty="0"/>
          </a:p>
        </p:txBody>
      </p:sp>
      <p:sp>
        <p:nvSpPr>
          <p:cNvPr id="3" name="Content Placeholder 2"/>
          <p:cNvSpPr>
            <a:spLocks noGrp="1"/>
          </p:cNvSpPr>
          <p:nvPr>
            <p:ph sz="quarter" idx="1"/>
          </p:nvPr>
        </p:nvSpPr>
        <p:spPr/>
        <p:txBody>
          <a:bodyPr>
            <a:normAutofit/>
          </a:bodyPr>
          <a:lstStyle/>
          <a:p>
            <a:r>
              <a:rPr lang="en-US" dirty="0" smtClean="0"/>
              <a:t>In 1964, the Sierra Club launched the Wilderness Society which greatly contributed to the passage of the Wilderness Act in 1964.</a:t>
            </a:r>
          </a:p>
          <a:p>
            <a:r>
              <a:rPr lang="en-US" dirty="0" smtClean="0"/>
              <a:t>Their most controversial government crusade occurred throughout the 60s.</a:t>
            </a:r>
          </a:p>
          <a:p>
            <a:r>
              <a:rPr lang="en-US" dirty="0" smtClean="0"/>
              <a:t>Members lobbied in Congress to stop the Bureau of Reclamation from building 2 dams that would flood portions of the Grand Canyon.</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93</TotalTime>
  <Words>614</Words>
  <Application>Microsoft Office PowerPoint</Application>
  <PresentationFormat>On-screen Show (4:3)</PresentationFormat>
  <Paragraphs>46</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Median</vt:lpstr>
      <vt:lpstr>The Sierra Club</vt:lpstr>
      <vt:lpstr>History</vt:lpstr>
      <vt:lpstr>History</vt:lpstr>
      <vt:lpstr>Purpose</vt:lpstr>
      <vt:lpstr>Mission Statement</vt:lpstr>
      <vt:lpstr>Membership</vt:lpstr>
      <vt:lpstr>Issues</vt:lpstr>
      <vt:lpstr>Slide 8</vt:lpstr>
      <vt:lpstr>Congressional Debacles</vt:lpstr>
      <vt:lpstr>Congressional Debacles</vt:lpstr>
      <vt:lpstr>Website &amp; Mobilization</vt:lpstr>
      <vt:lpstr>Get Involved</vt:lpstr>
    </vt:vector>
  </TitlesOfParts>
  <Company>Nyack Central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Sierra Club</dc:title>
  <dc:creator>LHRIC</dc:creator>
  <cp:lastModifiedBy>LHRIC</cp:lastModifiedBy>
  <cp:revision>10</cp:revision>
  <dcterms:created xsi:type="dcterms:W3CDTF">2013-12-13T14:34:30Z</dcterms:created>
  <dcterms:modified xsi:type="dcterms:W3CDTF">2013-12-13T16:08:13Z</dcterms:modified>
</cp:coreProperties>
</file>